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20"/>
  </p:notesMasterIdLst>
  <p:sldIdLst>
    <p:sldId id="256" r:id="rId6"/>
    <p:sldId id="5976" r:id="rId7"/>
    <p:sldId id="5975" r:id="rId8"/>
    <p:sldId id="5952" r:id="rId9"/>
    <p:sldId id="5974" r:id="rId10"/>
    <p:sldId id="5914" r:id="rId11"/>
    <p:sldId id="5957" r:id="rId12"/>
    <p:sldId id="5968" r:id="rId13"/>
    <p:sldId id="5966" r:id="rId14"/>
    <p:sldId id="5866" r:id="rId15"/>
    <p:sldId id="5954" r:id="rId16"/>
    <p:sldId id="5958" r:id="rId17"/>
    <p:sldId id="5881" r:id="rId18"/>
    <p:sldId id="5862" r:id="rId19"/>
  </p:sldIdLst>
  <p:sldSz cx="12192000" cy="6858000"/>
  <p:notesSz cx="6858000" cy="1809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ssam Kamel" initials="WK" lastIdx="10" clrIdx="0">
    <p:extLst>
      <p:ext uri="{19B8F6BF-5375-455C-9EA6-DF929625EA0E}">
        <p15:presenceInfo xmlns:p15="http://schemas.microsoft.com/office/powerpoint/2012/main" userId="S::wkamel@americana-food.com::517d29a0-d6e8-4aa7-9e87-f0429b713dbc" providerId="AD"/>
      </p:ext>
    </p:extLst>
  </p:cmAuthor>
  <p:cmAuthor id="2" name="Neeraj Tiwari" initials="NT" lastIdx="1" clrIdx="1">
    <p:extLst>
      <p:ext uri="{19B8F6BF-5375-455C-9EA6-DF929625EA0E}">
        <p15:presenceInfo xmlns:p15="http://schemas.microsoft.com/office/powerpoint/2012/main" userId="S::ntiwari@americana-food.com::0e3a016d-5711-4841-90e4-d40e5e635b9b" providerId="AD"/>
      </p:ext>
    </p:extLst>
  </p:cmAuthor>
  <p:cmAuthor id="3" name="Arijit Bhattacharyya" initials="AB" lastIdx="5" clrIdx="2">
    <p:extLst>
      <p:ext uri="{19B8F6BF-5375-455C-9EA6-DF929625EA0E}">
        <p15:presenceInfo xmlns:p15="http://schemas.microsoft.com/office/powerpoint/2012/main" userId="S::abhattacharyya@americana-food.com::9661b2c7-63d4-498c-a6ed-fefe6873a914" providerId="AD"/>
      </p:ext>
    </p:extLst>
  </p:cmAuthor>
  <p:cmAuthor id="4" name="laksh31virmani" initials="la" lastIdx="2" clrIdx="3">
    <p:extLst>
      <p:ext uri="{19B8F6BF-5375-455C-9EA6-DF929625EA0E}">
        <p15:presenceInfo xmlns:p15="http://schemas.microsoft.com/office/powerpoint/2012/main" userId="S::laksh31virmani_outlook.com#ext#@americanafood.onmicrosoft.com::b2207506-37d0-4a2e-a38f-a8e13d6588f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F8"/>
    <a:srgbClr val="F694A0"/>
    <a:srgbClr val="C00000"/>
    <a:srgbClr val="843C0C"/>
    <a:srgbClr val="EC6568"/>
    <a:srgbClr val="F294A0"/>
    <a:srgbClr val="656D78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716" autoAdjust="0"/>
  </p:normalViewPr>
  <p:slideViewPr>
    <p:cSldViewPr snapToGrid="0">
      <p:cViewPr varScale="1">
        <p:scale>
          <a:sx n="121" d="100"/>
          <a:sy n="121" d="100"/>
        </p:scale>
        <p:origin x="114" y="222"/>
      </p:cViewPr>
      <p:guideLst/>
    </p:cSldViewPr>
  </p:slideViewPr>
  <p:outlineViewPr>
    <p:cViewPr>
      <p:scale>
        <a:sx n="33" d="100"/>
        <a:sy n="33" d="100"/>
      </p:scale>
      <p:origin x="0" y="-1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259" d="100"/>
          <a:sy n="259" d="100"/>
        </p:scale>
        <p:origin x="184" y="10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B8033-6D40-4024-963C-B7DB48FCB660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B2069-C4E0-42ED-9632-F058DF8FC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1209887" y="3542586"/>
            <a:ext cx="9679094" cy="335613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63938" y="558800"/>
            <a:ext cx="4972050" cy="27971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B2069-C4E0-42ED-9632-F058DF8FC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5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B2069-C4E0-42ED-9632-F058DF8FC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B2069-C4E0-42ED-9632-F058DF8FC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4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B2069-C4E0-42ED-9632-F058DF8FC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6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8736-3219-427D-8212-C63915F1F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D475E-3564-452F-A685-679C4860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CDDB8-A2B0-4DEA-A25F-571077CC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557D-E9C7-49D7-9D4C-EE031853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BF372-626A-467A-A6A3-23AB7363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5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4DF7-E31B-41C9-B962-ACF93CEF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634F0-9388-482E-A834-2EB9ED6B2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F4E6B-6B30-4D5E-BEDA-4458501C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29708-FF59-4E38-BC70-1CED1867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061-EEA4-495A-AF50-3E911E46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6E5A0-4B91-4558-BD4B-1343432F1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BC851-EE8B-4136-B720-57B0BB1A5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3FD8-57A9-4C95-BEA0-693E9156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FD9F2-16EA-4F74-8D8E-E94143F51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5680E-D6D1-4A07-9DB0-D373FDAA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6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ax&#10;&#10;Description automatically generated">
            <a:extLst>
              <a:ext uri="{FF2B5EF4-FFF2-40B4-BE49-F238E27FC236}">
                <a16:creationId xmlns:a16="http://schemas.microsoft.com/office/drawing/2014/main" id="{D42AC89A-937B-4D91-A2DC-982D3F326F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8365" cy="2714625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0165047-BBC0-4EE4-B475-0F934B6A03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3028" y="307050"/>
            <a:ext cx="11291460" cy="3391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kumimoji="0" lang="en-US" sz="22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Table of Contents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5FBB5FB-D204-45EF-A961-30AA97CDB5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340" y="685859"/>
            <a:ext cx="11291460" cy="46137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00000"/>
              </a:buClr>
              <a:buFontTx/>
              <a:buNone/>
              <a:defRPr sz="1600" b="1">
                <a:solidFill>
                  <a:srgbClr val="C00000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A4A"/>
              </a:buClr>
              <a:buSzTx/>
              <a:buFont typeface="Arial" panose="020B0604020202020204" pitchFamily="34" charset="0"/>
              <a:buChar char="•"/>
              <a:tabLst/>
              <a:defRPr sz="1400" b="1"/>
            </a:lvl2pPr>
            <a:lvl3pPr marL="1200150" indent="-285750">
              <a:buFont typeface="Calibri" panose="020F0502020204030204" pitchFamily="34" charset="0"/>
              <a:buChar char="₋"/>
              <a:defRPr sz="12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F2F519-219D-4AB0-9554-7F60CCFA55C5}"/>
              </a:ext>
            </a:extLst>
          </p:cNvPr>
          <p:cNvSpPr/>
          <p:nvPr userDrawn="1"/>
        </p:nvSpPr>
        <p:spPr>
          <a:xfrm>
            <a:off x="0" y="450265"/>
            <a:ext cx="324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D08B330-FD8E-40C1-8063-A6D887EF863C}"/>
              </a:ext>
            </a:extLst>
          </p:cNvPr>
          <p:cNvSpPr txBox="1">
            <a:spLocks/>
          </p:cNvSpPr>
          <p:nvPr userDrawn="1"/>
        </p:nvSpPr>
        <p:spPr>
          <a:xfrm>
            <a:off x="11850872" y="6546043"/>
            <a:ext cx="324000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>
              <a:solidFill>
                <a:srgbClr val="ACADAD"/>
              </a:solidFill>
              <a:latin typeface="+mn-lt"/>
            </a:endParaRP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A9F427-7FCF-48BB-9CDD-E0610028C3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3340" y="1190890"/>
            <a:ext cx="11291460" cy="3834234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tabLst>
                <a:tab pos="179388" algn="l"/>
              </a:tabLst>
              <a:defRPr sz="1600" b="0" i="0">
                <a:solidFill>
                  <a:schemeClr val="tx1"/>
                </a:solidFill>
              </a:defRPr>
            </a:lvl1pPr>
            <a:lvl2pPr marL="360363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Tx/>
              <a:buFont typeface="Arial" panose="020B0604020202020204" pitchFamily="34" charset="0"/>
              <a:buChar char="•"/>
              <a:tabLst>
                <a:tab pos="623888" algn="l"/>
              </a:tabLst>
              <a:defRPr sz="1600" b="0"/>
            </a:lvl2pPr>
            <a:lvl3pPr marL="539750" indent="-1793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₋"/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is simply dummy text of the printing and typesetting industry.</a:t>
            </a:r>
          </a:p>
          <a:p>
            <a:pPr lvl="1"/>
            <a:r>
              <a:rPr lang="en-US"/>
              <a:t>Lorem Ipsum is simply dummy text of the printing and typesetting industry.</a:t>
            </a:r>
          </a:p>
          <a:p>
            <a:pPr lvl="2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35" name="AutoShape 200">
            <a:extLst>
              <a:ext uri="{FF2B5EF4-FFF2-40B4-BE49-F238E27FC236}">
                <a16:creationId xmlns:a16="http://schemas.microsoft.com/office/drawing/2014/main" id="{54E264C7-C609-40BE-A681-B7BFD5334278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9371734" y="2165"/>
            <a:ext cx="271463" cy="190800"/>
          </a:xfrm>
          <a:prstGeom prst="rtTriangle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lIns="93296" tIns="46648" rIns="93296" bIns="46648" anchor="ctr"/>
          <a:lstStyle/>
          <a:p>
            <a:pPr lvl="0"/>
            <a:endParaRPr lang="en-US"/>
          </a:p>
        </p:txBody>
      </p:sp>
      <p:sp>
        <p:nvSpPr>
          <p:cNvPr id="36" name="Rectangle 201">
            <a:extLst>
              <a:ext uri="{FF2B5EF4-FFF2-40B4-BE49-F238E27FC236}">
                <a16:creationId xmlns:a16="http://schemas.microsoft.com/office/drawing/2014/main" id="{4BCCCFF1-7405-4140-9457-9BC2BB4E5F1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643197" y="2165"/>
            <a:ext cx="2556000" cy="190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lIns="93296" tIns="46648" rIns="93296" bIns="46648" anchor="ctr"/>
          <a:lstStyle/>
          <a:p>
            <a:pPr lvl="0"/>
            <a:endParaRPr lang="en-US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559C061-27D0-41CA-BD16-6CD4257133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67449" y="-10728"/>
            <a:ext cx="1284936" cy="180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Clr>
                <a:srgbClr val="C00000"/>
              </a:buClr>
              <a:buFont typeface="Wingdings" panose="05000000000000000000" pitchFamily="2" charset="2"/>
              <a:buNone/>
              <a:tabLst>
                <a:tab pos="179388" algn="l"/>
              </a:tabLst>
              <a:defRPr sz="1000" b="0" i="0">
                <a:solidFill>
                  <a:schemeClr val="tx1"/>
                </a:solidFill>
              </a:defRPr>
            </a:lvl1pPr>
            <a:lvl2pPr marL="360363" marR="0" indent="-1809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A4A"/>
              </a:buClr>
              <a:buSzTx/>
              <a:buFont typeface="Arial" panose="020B0604020202020204" pitchFamily="34" charset="0"/>
              <a:buChar char="•"/>
              <a:tabLst>
                <a:tab pos="623888" algn="l"/>
              </a:tabLst>
              <a:defRPr sz="1600" b="0"/>
            </a:lvl2pPr>
            <a:lvl3pPr marL="539750" indent="-179388">
              <a:buFont typeface="Calibri" panose="020F0502020204030204" pitchFamily="34" charset="0"/>
              <a:buChar char="₋"/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Text tracker</a:t>
            </a:r>
          </a:p>
        </p:txBody>
      </p:sp>
    </p:spTree>
    <p:extLst>
      <p:ext uri="{BB962C8B-B14F-4D97-AF65-F5344CB8AC3E}">
        <p14:creationId xmlns:p14="http://schemas.microsoft.com/office/powerpoint/2010/main" val="4174563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2137">
          <p15:clr>
            <a:srgbClr val="FBAE40"/>
          </p15:clr>
        </p15:guide>
        <p15:guide id="5" orient="horz" pos="164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1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744A-5093-294C-9EF8-B6D2C9D95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3F17D-63F3-9E4D-8E8F-CA4E80258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4E9FF-421C-3D49-B801-B5DD89DD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B196F-E802-424E-9642-06E7806C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895C1-3049-864F-92A3-7883CECA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23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6D27-FACB-574A-9A51-3553ECA9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AB94-1A93-BD4B-93E4-C611915E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5F38B-644E-0740-9451-5A6C6189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203-B4B0-8E42-921F-58E28BDF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649F2-1B3E-4B43-95B4-5B5E6880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5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D28A-428E-A447-AC33-79DFCFBC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6C48C-CA02-E74E-8DA1-F05BCA0F6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D41AF-F45C-064B-82DA-20624300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CAB62-2884-C543-B5FD-EA697AB1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72B90-3397-5B40-A1B0-5A946C0E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15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58F4-4019-EA47-8D67-DD14BE5D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31A11-BD14-E84D-8D27-0FE78CE47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B2BFE-94A0-4D4C-B4C4-CCF9E1239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133B-AC01-C94B-BC66-6FF75C6D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46BEF-AB49-F94B-B409-631C7C15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A4AFB-32A5-6B49-B4CE-76F06FDC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09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4D84-EB36-8149-96EF-942AAF20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0DF2F-16B6-7B47-A749-8CA14979A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C337E-E7CC-2C40-83E0-AD24D2A08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002FA-4EED-FF47-8BD9-018DCBEBA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2FD1A1-9C83-914B-A775-6A6AF359A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E68D4-238D-5046-BCEE-2EFBB41F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30526-6AF0-8949-B836-5C7F53767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54AEDA-BAB4-0C49-A12E-33333866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81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E4B3-1679-3B4A-96C4-B7A5EAAC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AC54F-70FF-914B-B404-1066EB3F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144B5-F558-FB44-91B8-9851B4ED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8A9D2-31D8-7F46-809A-81584BFA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8F09-0B72-4259-8E2F-1D467178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2219-A5BE-4F1F-8801-CFE5942AB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98C30-13AD-4D1C-AEDC-9F28243E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64067-19C6-4407-92B9-E185A3C8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E8B0-B1C6-4304-AE65-AFCC88466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10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B2F44-4E5D-A440-B42E-FAEB5B55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30518-5046-3E49-B3FA-63DFE809A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7CE91-AD79-A146-959F-038A29CC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DA39-76A2-0A45-958E-EEB0FE02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D3FB-1FCF-1D46-8D7B-712F1467E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27D19-268B-924D-98BF-643ED437D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5F7-06BE-A249-9C37-2868FFB7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48E20-D987-0745-8345-B0A9CEF2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30C51-86FE-A046-933E-C0F0ED9F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322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2EAB-D27B-E245-841A-455701030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1519B-9A23-3346-A250-E3FF5B5BA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05301-DBC9-5543-AF65-31492C169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00DDE-800C-A04D-8EDC-E8CA0DF8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3A410-47A8-A147-8D46-77D3A93D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68223-9AD7-1946-BA6B-98DFC761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17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BD41-BF91-BA44-9014-4998F44B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B8E76-62A1-6A46-AEF1-4BA6147E7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EE93-9D2C-314D-AC15-99FF337A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BA2F4-EC56-484B-BF1E-E5B33129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F1C8F-38BE-D24E-A801-4A830172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52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00FE32-FDBA-3242-93C9-DD250CC77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3BACC-2D4C-E246-8E05-32F147FE3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0167-0551-554E-98D0-B74E23EF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D67A-C5C9-B749-AB2D-8B82F39B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FA161-CB01-3E48-9BE5-DC98302B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46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A647F7-9A0F-408F-B8F4-8692E129A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CD73DD0-F472-4ADD-AB70-3AC9DA4F11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602" y="1899301"/>
            <a:ext cx="5377543" cy="11925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Lorem Ipsum is simply dummy text of the.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1D155F-3B13-4AD2-814E-AD0F7FBC2C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600" y="446995"/>
            <a:ext cx="5377543" cy="18191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algn="l">
              <a:defRPr/>
            </a:lvl2pPr>
          </a:lstStyle>
          <a:p>
            <a:pPr lvl="0"/>
            <a:r>
              <a:rPr lang="en-US"/>
              <a:t>18.02.19 | Version 1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3003053-F0A4-48CA-80F6-FB0276BDEE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603" y="3614204"/>
            <a:ext cx="5090052" cy="15943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rgbClr val="595B5A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2B2DA3-AC55-4910-A7C5-59720CE6DA8F}"/>
              </a:ext>
            </a:extLst>
          </p:cNvPr>
          <p:cNvSpPr/>
          <p:nvPr userDrawn="1"/>
        </p:nvSpPr>
        <p:spPr>
          <a:xfrm>
            <a:off x="548419" y="3068976"/>
            <a:ext cx="1440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45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obj">
  <p:cSld name="1_Two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423595" y="289940"/>
            <a:ext cx="11344808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11828526" y="6595364"/>
            <a:ext cx="167004" cy="14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5400" marR="0" lvl="1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5400" marR="0" lvl="2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5400" marR="0" lvl="3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400" marR="0" lvl="4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400" marR="0" lvl="5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5400" marR="0" lvl="6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400" marR="0" lvl="7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400" marR="0" lvl="8" indent="0" algn="l">
              <a:lnSpc>
                <a:spcPct val="107222"/>
              </a:lnSpc>
              <a:spcBef>
                <a:spcPts val="0"/>
              </a:spcBef>
              <a:buNone/>
              <a:defRPr sz="900" b="1" i="0">
                <a:solidFill>
                  <a:srgbClr val="ACACA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4821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9A89-1BA5-4985-A681-91AE6311D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3C9F2-63E4-472A-B54E-9F9C6692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21CCF-8617-4DA9-8C44-AF6A30C1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96442-FD0C-4434-9B6A-235BBB8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9160E-D52F-4848-A560-FFAC22E0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8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B0A5-A76E-4239-A265-E6ABBD4E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C9C81-B680-45D8-998C-BD9AE8C83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739E-3032-47D2-8336-9A71CF334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11502-E0CB-4250-856A-E743FD5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2888E-0782-4688-A6F1-3B81FD3E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36DFF-36F5-42E3-921B-D8C577EE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AC71-B528-42A8-A069-5A623DDD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35B2-E674-48B1-AE45-1E05D6AD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CEA5C-E362-4EEE-94F8-9511F09D1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7FC22-69C2-4AAD-9415-FBE371C8A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8F493E-0D7E-4CDD-8038-3F56D1DC8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81786A-597A-4D37-BE30-23F28951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67748-481A-46F4-B498-CCECD2F8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2E085-C95E-4155-845A-2E43137C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8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6C38-8111-4EF7-AC28-AD637D74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4ECF-FE05-45A9-86A3-A01B1247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382E3-82E7-48B9-A165-4C4A80FB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5AB23-F651-4E5D-A253-C362FE27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1C560-D280-4E0D-8B85-3E3EBA21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D7E3A-86E4-4F99-9409-58836751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E2C13-B339-4C75-8A2C-68CEF649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9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D1BD-96EE-4940-A648-8F96E985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B520-08C5-4AC5-BA0E-A7EF1A5A8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D6669-A556-496A-9C6E-2033D9AA2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F64A6-651E-41AD-8DDA-89C009D4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5F84-1BF8-415E-AD03-E734CD29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D2FCF-0DD9-44C6-AB5A-96F63B4B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4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6119-8DCD-4744-B746-F43EFA9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6CCF8-79D0-4CF3-BBC8-418D23793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B48AA-B826-4145-951F-BA2DBF3A9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03005-D436-4527-908D-98C6D37C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2449D-B60B-49DB-B59C-A4EB6D56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E2163-B449-4D5A-8A38-5F1B30B6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4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76A04-7DB0-4DCE-9909-EE725D76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6364D-3716-43DA-8D62-615E8DCD0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C6A33-1B7E-43B4-88DF-76C079A8A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0B55F-7826-4AD8-887F-3DD5BFB912A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52B88-CF55-42A3-BF22-DB0B911DC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721EF-339B-4FE3-A396-8EEBF0A5F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B2060-8443-40A7-B6FC-E4D0C14FB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58DA8-1AD8-D814-C472-1154F504BB5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492750" y="6642100"/>
            <a:ext cx="12350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Americana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6590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81E43-98C4-4D4C-BC7F-733EC800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CE49B-567B-A94F-8CA4-4D3101CD6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B9A3-098F-3B47-B4A7-64F0622C2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8918D-6798-F546-9EBF-99D3306EFD9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8E32A-93A4-174D-97AA-BF2C691C1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63E6E-DD98-5541-B00E-BE6C70F05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65034-35E5-374A-A6BC-17238E871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CF8F9-2860-12D9-CD3F-05230B2829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492750" y="6642100"/>
            <a:ext cx="12350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Americana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0531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/>
          <p:nvPr/>
        </p:nvSpPr>
        <p:spPr>
          <a:xfrm>
            <a:off x="-709748" y="-118871"/>
            <a:ext cx="12192000" cy="6857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 txBox="1">
            <a:spLocks noGrp="1"/>
          </p:cNvSpPr>
          <p:nvPr>
            <p:ph type="title"/>
          </p:nvPr>
        </p:nvSpPr>
        <p:spPr>
          <a:xfrm>
            <a:off x="-709748" y="2987201"/>
            <a:ext cx="6911256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IN" sz="2300" u="sng" dirty="0">
                <a:solidFill>
                  <a:schemeClr val="tx1"/>
                </a:solidFill>
              </a:rPr>
              <a:t>AMERICANA LAST MILE DELIVERY PLATFORM</a:t>
            </a:r>
            <a:br>
              <a:rPr lang="en-IN" sz="2300" dirty="0">
                <a:solidFill>
                  <a:schemeClr val="tx1"/>
                </a:solidFill>
              </a:rPr>
            </a:br>
            <a:r>
              <a:rPr lang="en-IN" sz="1800" b="0" dirty="0">
                <a:solidFill>
                  <a:srgbClr val="0070C0"/>
                </a:solidFill>
              </a:rPr>
              <a:t>Technical Design – Artificial Intelligence Initiatives</a:t>
            </a:r>
          </a:p>
        </p:txBody>
      </p:sp>
      <p:sp>
        <p:nvSpPr>
          <p:cNvPr id="61" name="Google Shape;61;p1"/>
          <p:cNvSpPr/>
          <p:nvPr/>
        </p:nvSpPr>
        <p:spPr>
          <a:xfrm>
            <a:off x="7976616" y="2237232"/>
            <a:ext cx="2112645" cy="426720"/>
          </a:xfrm>
          <a:custGeom>
            <a:avLst/>
            <a:gdLst/>
            <a:ahLst/>
            <a:cxnLst/>
            <a:rect l="l" t="t" r="r" b="b"/>
            <a:pathLst>
              <a:path w="2112645" h="426719" extrusionOk="0">
                <a:moveTo>
                  <a:pt x="0" y="426720"/>
                </a:moveTo>
                <a:lnTo>
                  <a:pt x="2112264" y="426720"/>
                </a:lnTo>
                <a:lnTo>
                  <a:pt x="2112264" y="0"/>
                </a:lnTo>
                <a:lnTo>
                  <a:pt x="0" y="0"/>
                </a:lnTo>
                <a:lnTo>
                  <a:pt x="0" y="426720"/>
                </a:lnTo>
                <a:close/>
              </a:path>
            </a:pathLst>
          </a:custGeom>
          <a:solidFill>
            <a:srgbClr val="C61F1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7933943" y="2042160"/>
            <a:ext cx="2200655" cy="9052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7524115" y="3310128"/>
            <a:ext cx="3114040" cy="76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GREAT PEOPLE, GREAT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FOOD, GREAT COMPANY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78739" y="403567"/>
            <a:ext cx="358936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RESTAURANT DIVISION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4614890" y="5539120"/>
            <a:ext cx="1438910" cy="0"/>
          </a:xfrm>
          <a:custGeom>
            <a:avLst/>
            <a:gdLst/>
            <a:ahLst/>
            <a:cxnLst/>
            <a:rect l="l" t="t" r="r" b="b"/>
            <a:pathLst>
              <a:path w="1438910" h="120000" extrusionOk="0">
                <a:moveTo>
                  <a:pt x="0" y="0"/>
                </a:moveTo>
                <a:lnTo>
                  <a:pt x="1438656" y="0"/>
                </a:lnTo>
              </a:path>
            </a:pathLst>
          </a:custGeom>
          <a:noFill/>
          <a:ln w="45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BC6471-CF26-5794-89D3-3356A52598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ALMP Database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7D7A6-FABC-2BC0-D95B-7914F7EA83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ALMP system has data types with structured, semi-structured and unstructured for that need below are the data storage solutions which needs to be used with cloud services: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3385EC-ADCD-383C-D7C3-19FDF8380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514539"/>
              </p:ext>
            </p:extLst>
          </p:nvPr>
        </p:nvGraphicFramePr>
        <p:xfrm>
          <a:off x="443028" y="1186884"/>
          <a:ext cx="11291460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865">
                  <a:extLst>
                    <a:ext uri="{9D8B030D-6E8A-4147-A177-3AD203B41FA5}">
                      <a16:colId xmlns:a16="http://schemas.microsoft.com/office/drawing/2014/main" val="2602687817"/>
                    </a:ext>
                  </a:extLst>
                </a:gridCol>
                <a:gridCol w="2822865">
                  <a:extLst>
                    <a:ext uri="{9D8B030D-6E8A-4147-A177-3AD203B41FA5}">
                      <a16:colId xmlns:a16="http://schemas.microsoft.com/office/drawing/2014/main" val="1274655568"/>
                    </a:ext>
                  </a:extLst>
                </a:gridCol>
                <a:gridCol w="2822865">
                  <a:extLst>
                    <a:ext uri="{9D8B030D-6E8A-4147-A177-3AD203B41FA5}">
                      <a16:colId xmlns:a16="http://schemas.microsoft.com/office/drawing/2014/main" val="3599741703"/>
                    </a:ext>
                  </a:extLst>
                </a:gridCol>
                <a:gridCol w="2822865">
                  <a:extLst>
                    <a:ext uri="{9D8B030D-6E8A-4147-A177-3AD203B41FA5}">
                      <a16:colId xmlns:a16="http://schemas.microsoft.com/office/drawing/2014/main" val="3100360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Usages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Storage Types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Suggested Solutions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629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Transactions (OLTP)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Relational/No-SQL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PostgreSQL/MongoDB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405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Analytics (OLAP)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Columnar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Synapse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4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Dictionary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Key-Value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Redis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0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In-memory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Redis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3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2-D Key Value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Wide Column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Cosmos DB/MongoDB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6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Series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 Series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Cosmos DB/MongoDB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77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Audit Trail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Immutable Ledger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Azure SQL 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24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Location &amp; Geospatial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Data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Cosmos DB/MongoDB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27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 Relationship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Cosmos DB/MongoDB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83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Nested Objects (XML, JSON)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Cosmos DB/MongoDB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94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Text Search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Search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APIs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79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Rich Text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Storage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60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Lake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Data Lake/MongoDB Data Lake</a:t>
                      </a:r>
                    </a:p>
                  </a:txBody>
                  <a:tcPr>
                    <a:solidFill>
                      <a:srgbClr val="FFF7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967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44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F608-9BCE-1F00-6609-19CE091E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A4EB9-02D8-84E9-BD03-E331BE15B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FBA1-BAD8-7B2C-A947-5AB50044987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E6821-78DF-DA24-5203-35F12F1F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94" y="752301"/>
            <a:ext cx="11344808" cy="5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5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967E2-DE43-37FE-6F56-6DE74C34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95" y="289940"/>
            <a:ext cx="11344808" cy="304699"/>
          </a:xfrm>
        </p:spPr>
        <p:txBody>
          <a:bodyPr/>
          <a:lstStyle/>
          <a:p>
            <a:r>
              <a:rPr lang="en-US" dirty="0"/>
              <a:t>Azure Machine Learning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ACF5-706F-D67C-2C1F-68EA81EAE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60C-2A8A-D901-AD44-BEAB4797A58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FD96-CE40-2DBD-F32E-96327034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80337"/>
            <a:ext cx="10972800" cy="607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C40E2E-B4D3-E280-5B25-9C6B3D36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Kafka Event Streaming for ALMP – Available Solutions and Selection Criteria</a:t>
            </a:r>
            <a:r>
              <a:rPr lang="en-IN" b="0" dirty="0"/>
              <a:t>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19D58-9E65-B7AC-D397-FF828F50B2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2DC85-847A-632F-0C50-7AA038CAAC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C6F443-B908-0EE5-C8FC-BC8C4198E8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227287B-F8DD-29AA-CCA1-F5989A000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208"/>
            <a:ext cx="12192000" cy="6151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6BA9C5-5338-22E5-0334-1CC316476168}"/>
              </a:ext>
            </a:extLst>
          </p:cNvPr>
          <p:cNvSpPr/>
          <p:nvPr/>
        </p:nvSpPr>
        <p:spPr>
          <a:xfrm>
            <a:off x="1669312" y="5373194"/>
            <a:ext cx="1052623" cy="11164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8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7584AD-A5F0-8745-A06C-1F93B735A1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39647-F67D-D546-AB2F-36AFEB5D65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07C9B5-372E-5A4F-B322-DB365B70D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2956"/>
            <a:ext cx="12192000" cy="407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71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0B39-6B57-E726-D01F-7E793C98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95" y="289940"/>
            <a:ext cx="11344808" cy="304699"/>
          </a:xfrm>
        </p:spPr>
        <p:txBody>
          <a:bodyPr/>
          <a:lstStyle/>
          <a:p>
            <a:r>
              <a:rPr lang="en-US" dirty="0"/>
              <a:t>10 Top Last-Mile Delivery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486E7-E3FC-27E3-81A9-5702812E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8D1A9-9496-29DB-DEFA-5D05C97837A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370378" y="1577340"/>
            <a:ext cx="4212021" cy="265919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Omrion</a:t>
            </a:r>
            <a:r>
              <a:rPr lang="en-US" sz="1600" dirty="0"/>
              <a:t> – On-demand Distribution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Turbo Last Mile – Delivery Journey Optimization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Optimate – Optimal Fleet Utilization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Deed Delivery – Last-Mile Collaboration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Shipstock</a:t>
            </a:r>
            <a:r>
              <a:rPr lang="en-US" sz="1600" dirty="0"/>
              <a:t> – eCommerce Fulfillment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MobiQu</a:t>
            </a:r>
            <a:r>
              <a:rPr lang="en-US" sz="1600" dirty="0"/>
              <a:t> – Last-Mile Packaging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1MRobotics – Robotic Nano-Fulfillment Centers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Carryt</a:t>
            </a:r>
            <a:r>
              <a:rPr lang="en-US" sz="1600" dirty="0"/>
              <a:t> – Last-Mile Route Optimization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Port – Last-Mile E-Hubs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Widdel</a:t>
            </a:r>
            <a:r>
              <a:rPr lang="en-US" sz="1600" dirty="0"/>
              <a:t> – Smart Lockers for Home 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6A7CC-1798-EA0D-4AF2-5F6A5E7B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95" y="625220"/>
            <a:ext cx="6697493" cy="62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7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E8954-90F1-BF01-7FE4-6C5D09A20C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Transforming ALMP Platform with Artificial Intelligence (AI)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C46C0-7639-D1B3-3C9E-AD8DAEC606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E5F2-1800-706A-E6B0-C80EAB68537D}"/>
              </a:ext>
            </a:extLst>
          </p:cNvPr>
          <p:cNvSpPr txBox="1"/>
          <p:nvPr/>
        </p:nvSpPr>
        <p:spPr>
          <a:xfrm>
            <a:off x="528142" y="622731"/>
            <a:ext cx="113748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Vehicle delivery route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Delivery times and demand peeks predictive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and more efficient deliveries with autonomous vehicles and drones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tracking and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cost-effective carrier and load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 validation and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Sustainability initiatives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behavior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interactions with AI chatbots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Delivery robots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Autonomous driving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Predictive analytics based on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Fuel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Introducing Computer Telephony Integration (CTI) and manage the Call Center virtually.</a:t>
            </a:r>
          </a:p>
        </p:txBody>
      </p:sp>
    </p:spTree>
    <p:extLst>
      <p:ext uri="{BB962C8B-B14F-4D97-AF65-F5344CB8AC3E}">
        <p14:creationId xmlns:p14="http://schemas.microsoft.com/office/powerpoint/2010/main" val="158014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E8954-90F1-BF01-7FE4-6C5D09A20C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ALMP Platform Expansion – Artificial Intelligence Enabled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C46C0-7639-D1B3-3C9E-AD8DAEC606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54F96-C23E-3E8A-FBEC-A3A1D4C4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520" y="3230477"/>
            <a:ext cx="6674480" cy="3627523"/>
          </a:xfrm>
          <a:prstGeom prst="rect">
            <a:avLst/>
          </a:prstGeom>
        </p:spPr>
      </p:pic>
      <p:pic>
        <p:nvPicPr>
          <p:cNvPr id="15" name="Picture 14" descr="Diagram, timeline&#10;&#10;Description automatically generated">
            <a:extLst>
              <a:ext uri="{FF2B5EF4-FFF2-40B4-BE49-F238E27FC236}">
                <a16:creationId xmlns:a16="http://schemas.microsoft.com/office/drawing/2014/main" id="{1BD441FA-BCA1-EBC4-E73D-AECE0C752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" y="719773"/>
            <a:ext cx="6145681" cy="32951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CC3895-7B46-5575-3452-D0F3D7FF2B61}"/>
              </a:ext>
            </a:extLst>
          </p:cNvPr>
          <p:cNvCxnSpPr>
            <a:cxnSpLocks/>
          </p:cNvCxnSpPr>
          <p:nvPr/>
        </p:nvCxnSpPr>
        <p:spPr>
          <a:xfrm>
            <a:off x="2807855" y="888838"/>
            <a:ext cx="4645890" cy="0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1081C5-49C3-47C5-C83A-8493310DBF2A}"/>
              </a:ext>
            </a:extLst>
          </p:cNvPr>
          <p:cNvCxnSpPr>
            <a:cxnSpLocks/>
          </p:cNvCxnSpPr>
          <p:nvPr/>
        </p:nvCxnSpPr>
        <p:spPr>
          <a:xfrm>
            <a:off x="7557773" y="888838"/>
            <a:ext cx="0" cy="3774602"/>
          </a:xfrm>
          <a:prstGeom prst="straightConnector1">
            <a:avLst/>
          </a:prstGeom>
          <a:ln w="254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798EA0-C8D1-6A9B-C5CB-21F77569D251}"/>
              </a:ext>
            </a:extLst>
          </p:cNvPr>
          <p:cNvCxnSpPr/>
          <p:nvPr/>
        </p:nvCxnSpPr>
        <p:spPr>
          <a:xfrm>
            <a:off x="2807855" y="888838"/>
            <a:ext cx="0" cy="54591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Graphical user interface, application, Word, email, website&#10;&#10;Description automatically generated">
            <a:extLst>
              <a:ext uri="{FF2B5EF4-FFF2-40B4-BE49-F238E27FC236}">
                <a16:creationId xmlns:a16="http://schemas.microsoft.com/office/drawing/2014/main" id="{BF5B2AAE-8995-4D68-BD0D-E53AECC07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7" y="4088469"/>
            <a:ext cx="7297444" cy="160574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43B8A9-8A6D-8B3F-9EDE-826EB400A9AE}"/>
              </a:ext>
            </a:extLst>
          </p:cNvPr>
          <p:cNvCxnSpPr>
            <a:cxnSpLocks/>
          </p:cNvCxnSpPr>
          <p:nvPr/>
        </p:nvCxnSpPr>
        <p:spPr>
          <a:xfrm>
            <a:off x="1527717" y="3000929"/>
            <a:ext cx="0" cy="1094708"/>
          </a:xfrm>
          <a:prstGeom prst="straightConnector1">
            <a:avLst/>
          </a:prstGeom>
          <a:ln w="254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1E3A84-7246-7587-2304-8385994561E7}"/>
              </a:ext>
            </a:extLst>
          </p:cNvPr>
          <p:cNvCxnSpPr>
            <a:cxnSpLocks/>
          </p:cNvCxnSpPr>
          <p:nvPr/>
        </p:nvCxnSpPr>
        <p:spPr>
          <a:xfrm flipV="1">
            <a:off x="4817327" y="2868058"/>
            <a:ext cx="0" cy="1227579"/>
          </a:xfrm>
          <a:prstGeom prst="straightConnector1">
            <a:avLst/>
          </a:prstGeom>
          <a:ln w="254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57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6BAB7B-F7DE-F6B5-1F4E-D0CD3A622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CD782-BD00-C85D-AB11-014F89592B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2D3AD-0E48-63AA-3F7C-9A1300DDE3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FD3FB-1479-AFFE-9CFC-4D6A5EC5F1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708894-482D-BC54-3CDA-A3AB14B4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8" y="307050"/>
            <a:ext cx="11524489" cy="5099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9FA19-31BA-0064-3848-0F7917576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23" y="3820225"/>
            <a:ext cx="1912786" cy="1524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E077C0-B8FE-6526-FB92-B7BB680A9138}"/>
              </a:ext>
            </a:extLst>
          </p:cNvPr>
          <p:cNvSpPr txBox="1"/>
          <p:nvPr/>
        </p:nvSpPr>
        <p:spPr>
          <a:xfrm>
            <a:off x="4338320" y="4758190"/>
            <a:ext cx="1077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100%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AB7C1-7281-EBA9-D0C2-AE6869D44E10}"/>
              </a:ext>
            </a:extLst>
          </p:cNvPr>
          <p:cNvSpPr txBox="1"/>
          <p:nvPr/>
        </p:nvSpPr>
        <p:spPr>
          <a:xfrm>
            <a:off x="4792561" y="1281132"/>
            <a:ext cx="1414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 Months Data</a:t>
            </a:r>
          </a:p>
        </p:txBody>
      </p:sp>
    </p:spTree>
    <p:extLst>
      <p:ext uri="{BB962C8B-B14F-4D97-AF65-F5344CB8AC3E}">
        <p14:creationId xmlns:p14="http://schemas.microsoft.com/office/powerpoint/2010/main" val="199917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F63215-A874-1B07-D35C-5F6F09BE2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B3F4A-5301-19E0-D573-EE40E1C288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53F4D-85B2-D7E3-EA36-1ED6D22D12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0919F-98AA-4ACF-10DB-A650EFD9C1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4E184E-F9D5-6F17-A753-8D7F7547F335}"/>
              </a:ext>
            </a:extLst>
          </p:cNvPr>
          <p:cNvGrpSpPr/>
          <p:nvPr/>
        </p:nvGrpSpPr>
        <p:grpSpPr>
          <a:xfrm>
            <a:off x="428856" y="-3024"/>
            <a:ext cx="11305632" cy="6778728"/>
            <a:chOff x="428856" y="79272"/>
            <a:chExt cx="11305632" cy="677872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D669436-9D4A-0A12-F797-42A036F5C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56" y="79272"/>
              <a:ext cx="11305632" cy="6778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997621-CC85-9029-1F51-BBF3B3AA1CA6}"/>
                </a:ext>
              </a:extLst>
            </p:cNvPr>
            <p:cNvSpPr/>
            <p:nvPr/>
          </p:nvSpPr>
          <p:spPr>
            <a:xfrm>
              <a:off x="512064" y="6208776"/>
              <a:ext cx="1911096" cy="5394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CAE756-F984-4C4B-969A-8CA2829705AF}"/>
                </a:ext>
              </a:extLst>
            </p:cNvPr>
            <p:cNvSpPr/>
            <p:nvPr/>
          </p:nvSpPr>
          <p:spPr>
            <a:xfrm>
              <a:off x="8628888" y="6303291"/>
              <a:ext cx="1911096" cy="5394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498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08EC-D014-6311-F57F-6D741144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95" y="289940"/>
            <a:ext cx="11344808" cy="304699"/>
          </a:xfrm>
        </p:spPr>
        <p:txBody>
          <a:bodyPr/>
          <a:lstStyle/>
          <a:p>
            <a:r>
              <a:rPr lang="en-US" dirty="0"/>
              <a:t>Rider Vehicle Tracking Enablement with IoT &amp; Telemetry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9D13A-8FB5-21D2-587F-99F458C7C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680F1-DA8B-5E51-A8D4-E2A02D863D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BF5AD-44FC-FFE4-72B1-69D544DB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33499"/>
            <a:ext cx="12179805" cy="47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1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C9144A-2957-4477-4981-D1E2819699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Architecture Diagram for Chat GPT enabled Order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A3DCB-70D7-5580-7073-D86F0D721D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2D9FD-B8FB-21C4-D89A-070F99F584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2DBC8-DC14-36B9-73DA-9D5A5B1CFB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DBB18-E0F7-514E-986A-7FAA36E0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6208"/>
            <a:ext cx="11385793" cy="552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3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2B76-4370-C327-CA9E-1A3C738D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95" y="289940"/>
            <a:ext cx="11344808" cy="304699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Azure IoT Reference 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A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rchitecture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C61483-0D08-F5CC-1CA8-4ED7F195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95" y="847708"/>
            <a:ext cx="11656113" cy="57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58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5647650B01864B9A091DA60103AB16" ma:contentTypeVersion="19" ma:contentTypeDescription="Create a new document." ma:contentTypeScope="" ma:versionID="c6cc3c2d9817d395985113e4b0f7515a">
  <xsd:schema xmlns:xsd="http://www.w3.org/2001/XMLSchema" xmlns:xs="http://www.w3.org/2001/XMLSchema" xmlns:p="http://schemas.microsoft.com/office/2006/metadata/properties" xmlns:ns1="http://schemas.microsoft.com/sharepoint/v3" xmlns:ns2="f64d1815-b4b4-4b09-9b0b-8491c6d9052e" xmlns:ns3="80e8c00d-9aa3-40b9-a614-7007bb7e10a3" targetNamespace="http://schemas.microsoft.com/office/2006/metadata/properties" ma:root="true" ma:fieldsID="16f89d1bd6e3c654ae8210da9da1e577" ns1:_="" ns2:_="" ns3:_="">
    <xsd:import namespace="http://schemas.microsoft.com/sharepoint/v3"/>
    <xsd:import namespace="f64d1815-b4b4-4b09-9b0b-8491c6d9052e"/>
    <xsd:import namespace="80e8c00d-9aa3-40b9-a614-7007bb7e10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4d1815-b4b4-4b09-9b0b-8491c6d905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134522f1-6d97-455e-86fc-84f819cbe33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e8c00d-9aa3-40b9-a614-7007bb7e10a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e145eafb-6fcb-470d-a197-530b88cdd43c}" ma:internalName="TaxCatchAll" ma:showField="CatchAllData" ma:web="80e8c00d-9aa3-40b9-a614-7007bb7e10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0e8c00d-9aa3-40b9-a614-7007bb7e10a3">
      <UserInfo>
        <DisplayName>Vinod Tiwari Appinventiv</DisplayName>
        <AccountId>306</AccountId>
        <AccountType/>
      </UserInfo>
      <UserInfo>
        <DisplayName>Dheeraj Pant</DisplayName>
        <AccountId>307</AccountId>
        <AccountType/>
      </UserInfo>
      <UserInfo>
        <DisplayName>Mamtha Kumari Gupta</DisplayName>
        <AccountId>305</AccountId>
        <AccountType/>
      </UserInfo>
    </SharedWithUsers>
    <_ip_UnifiedCompliancePolicyUIAction xmlns="http://schemas.microsoft.com/sharepoint/v3" xsi:nil="true"/>
    <TaxCatchAll xmlns="80e8c00d-9aa3-40b9-a614-7007bb7e10a3" xsi:nil="true"/>
    <lcf76f155ced4ddcb4097134ff3c332f xmlns="f64d1815-b4b4-4b09-9b0b-8491c6d9052e">
      <Terms xmlns="http://schemas.microsoft.com/office/infopath/2007/PartnerControls"/>
    </lcf76f155ced4ddcb4097134ff3c332f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A24A424-95C5-4441-944B-0E2423FE88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64d1815-b4b4-4b09-9b0b-8491c6d9052e"/>
    <ds:schemaRef ds:uri="80e8c00d-9aa3-40b9-a614-7007bb7e10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0EC5CA-6C6D-4708-89B6-D2C7F53F0A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EFBA1C-C3C8-4272-9DF7-C9937149E1F2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80e8c00d-9aa3-40b9-a614-7007bb7e10a3"/>
    <ds:schemaRef ds:uri="f64d1815-b4b4-4b09-9b0b-8491c6d9052e"/>
  </ds:schemaRefs>
</ds:datastoreItem>
</file>

<file path=docMetadata/LabelInfo.xml><?xml version="1.0" encoding="utf-8"?>
<clbl:labelList xmlns:clbl="http://schemas.microsoft.com/office/2020/mipLabelMetadata">
  <clbl:label id="{82a38127-98bd-4783-8e72-e4927eb7f31c}" enabled="1" method="Standard" siteId="{e2e36961-c4a8-408f-b47f-de51ee72e337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48153</TotalTime>
  <Words>353</Words>
  <Application>Microsoft Office PowerPoint</Application>
  <PresentationFormat>Widescreen</PresentationFormat>
  <Paragraphs>90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Segoe UI</vt:lpstr>
      <vt:lpstr>Wingdings</vt:lpstr>
      <vt:lpstr>Office Theme</vt:lpstr>
      <vt:lpstr>1_Office Theme</vt:lpstr>
      <vt:lpstr>AMERICANA LAST MILE DELIVERY PLATFORM Technical Design – Artificial Intelligence Initiatives</vt:lpstr>
      <vt:lpstr>10 Top Last-Mile Delivery</vt:lpstr>
      <vt:lpstr>PowerPoint Presentation</vt:lpstr>
      <vt:lpstr>PowerPoint Presentation</vt:lpstr>
      <vt:lpstr>PowerPoint Presentation</vt:lpstr>
      <vt:lpstr>PowerPoint Presentation</vt:lpstr>
      <vt:lpstr>Rider Vehicle Tracking Enablement with IoT &amp; Telemetry</vt:lpstr>
      <vt:lpstr>PowerPoint Presentation</vt:lpstr>
      <vt:lpstr>Azure IoT Reference Architecture</vt:lpstr>
      <vt:lpstr>PowerPoint Presentation</vt:lpstr>
      <vt:lpstr>PowerPoint Presentation</vt:lpstr>
      <vt:lpstr>Azure Machine Learning Platform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Wissam Kamel</dc:creator>
  <cp:lastModifiedBy>Vinod Tiwari</cp:lastModifiedBy>
  <cp:revision>272</cp:revision>
  <cp:lastPrinted>2019-11-28T12:20:30Z</cp:lastPrinted>
  <dcterms:created xsi:type="dcterms:W3CDTF">2019-11-26T07:30:48Z</dcterms:created>
  <dcterms:modified xsi:type="dcterms:W3CDTF">2024-06-28T14:37:58Z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0x010100815647650B01864B9A091DA60103AB16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Office Theme:8\1_Office Theme:8</vt:lpwstr>
  </property>
  <property fmtid="{D5CDD505-2E9C-101B-9397-08002B2CF9AE}" pid="5" name="ClassificationContentMarkingFooterText">
    <vt:lpwstr>Americana Confidential</vt:lpwstr>
  </property>
</Properties>
</file>